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57" r:id="rId3"/>
    <p:sldId id="272" r:id="rId4"/>
    <p:sldId id="268" r:id="rId5"/>
    <p:sldId id="260" r:id="rId6"/>
    <p:sldId id="261" r:id="rId7"/>
    <p:sldId id="273" r:id="rId8"/>
    <p:sldId id="269" r:id="rId9"/>
    <p:sldId id="258" r:id="rId10"/>
    <p:sldId id="263" r:id="rId11"/>
    <p:sldId id="267" r:id="rId12"/>
    <p:sldId id="266" r:id="rId13"/>
    <p:sldId id="270" r:id="rId14"/>
    <p:sldId id="271" r:id="rId15"/>
    <p:sldId id="264" r:id="rId16"/>
    <p:sldId id="265" r:id="rId17"/>
    <p:sldId id="262" r:id="rId18"/>
    <p:sldId id="275" r:id="rId19"/>
    <p:sldId id="276" r:id="rId20"/>
    <p:sldId id="277" r:id="rId21"/>
    <p:sldId id="274"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4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231B3-1B70-4416-A5E3-E891D1D37041}" type="datetimeFigureOut">
              <a:rPr lang="en-US" smtClean="0"/>
              <a:pPr/>
              <a:t>3/28/2008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715F-0C38-46A3-AC87-DCD2C7CB6A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E715F-0C38-46A3-AC87-DCD2C7CB6A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F70968C-1813-4F1C-A101-5494B908D8E9}"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5757-59F8-466C-BCF8-742AE1E1458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70968C-1813-4F1C-A101-5494B908D8E9}"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70968C-1813-4F1C-A101-5494B908D8E9}" type="datetimeFigureOut">
              <a:rPr lang="en-US" smtClean="0"/>
              <a:pPr/>
              <a:t>3/28/2008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70968C-1813-4F1C-A101-5494B908D8E9}"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70968C-1813-4F1C-A101-5494B908D8E9}"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5757-59F8-466C-BCF8-742AE1E145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70968C-1813-4F1C-A101-5494B908D8E9}" type="datetimeFigureOut">
              <a:rPr lang="en-US" smtClean="0"/>
              <a:pPr/>
              <a:t>3/28/2008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70968C-1813-4F1C-A101-5494B908D8E9}" type="datetimeFigureOut">
              <a:rPr lang="en-US" smtClean="0"/>
              <a:pPr/>
              <a:t>3/28/2008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70968C-1813-4F1C-A101-5494B908D8E9}" type="datetimeFigureOut">
              <a:rPr lang="en-US" smtClean="0"/>
              <a:pPr/>
              <a:t>3/28/2008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0968C-1813-4F1C-A101-5494B908D8E9}" type="datetimeFigureOut">
              <a:rPr lang="en-US" smtClean="0"/>
              <a:pPr/>
              <a:t>3/28/2008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C5757-59F8-466C-BCF8-742AE1E145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70968C-1813-4F1C-A101-5494B908D8E9}" type="datetimeFigureOut">
              <a:rPr lang="en-US" smtClean="0"/>
              <a:pPr/>
              <a:t>3/28/2008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5757-59F8-466C-BCF8-742AE1E1458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F70968C-1813-4F1C-A101-5494B908D8E9}" type="datetimeFigureOut">
              <a:rPr lang="en-US" smtClean="0"/>
              <a:pPr/>
              <a:t>3/28/2008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C9C5757-59F8-466C-BCF8-742AE1E145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F70968C-1813-4F1C-A101-5494B908D8E9}" type="datetimeFigureOut">
              <a:rPr lang="en-US" smtClean="0"/>
              <a:pPr/>
              <a:t>3/28/2008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C9C5757-59F8-466C-BCF8-742AE1E145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news.bbc.co.uk/2/hi/in_depth/world/2006/urbanisatio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2800"/>
            <a:ext cx="8458200" cy="1676400"/>
          </a:xfrm>
        </p:spPr>
        <p:txBody>
          <a:bodyPr>
            <a:normAutofit/>
          </a:bodyPr>
          <a:lstStyle/>
          <a:p>
            <a:r>
              <a:rPr lang="en-US" sz="7200" b="1" dirty="0" smtClean="0">
                <a:solidFill>
                  <a:schemeClr val="accent1">
                    <a:lumMod val="60000"/>
                    <a:lumOff val="40000"/>
                  </a:schemeClr>
                </a:solidFill>
              </a:rPr>
              <a:t>The Challenge</a:t>
            </a:r>
            <a:endParaRPr lang="en-US" sz="7200" b="1" dirty="0">
              <a:solidFill>
                <a:schemeClr val="accent1">
                  <a:lumMod val="60000"/>
                  <a:lumOff val="40000"/>
                </a:schemeClr>
              </a:solidFill>
            </a:endParaRPr>
          </a:p>
        </p:txBody>
      </p:sp>
      <p:sp>
        <p:nvSpPr>
          <p:cNvPr id="3" name="Subtitle 2"/>
          <p:cNvSpPr>
            <a:spLocks noGrp="1"/>
          </p:cNvSpPr>
          <p:nvPr>
            <p:ph type="subTitle" idx="1"/>
          </p:nvPr>
        </p:nvSpPr>
        <p:spPr>
          <a:xfrm>
            <a:off x="0" y="1828800"/>
            <a:ext cx="8077200" cy="1499616"/>
          </a:xfrm>
        </p:spPr>
        <p:txBody>
          <a:bodyPr>
            <a:normAutofit/>
          </a:bodyPr>
          <a:lstStyle/>
          <a:p>
            <a:r>
              <a:rPr lang="en-US" sz="3600" dirty="0" smtClean="0">
                <a:solidFill>
                  <a:schemeClr val="tx1"/>
                </a:solidFill>
              </a:rPr>
              <a:t>Of  Asia’s Urban Aggregations</a:t>
            </a:r>
            <a:endParaRPr lang="en-US" sz="3600"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5743803" y="0"/>
            <a:ext cx="3400197"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Focus On Poverty</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228600" y="1773936"/>
            <a:ext cx="6324600" cy="5084064"/>
          </a:xfrm>
        </p:spPr>
        <p:txBody>
          <a:bodyPr>
            <a:normAutofit fontScale="85000" lnSpcReduction="10000"/>
          </a:bodyPr>
          <a:lstStyle/>
          <a:p>
            <a:r>
              <a:rPr lang="en-US" i="1" dirty="0" smtClean="0"/>
              <a:t>. that they have no time for the sophisticated constructs of economy and environment. . . on acid rain and water pollution and storage of radioactive waste and all of the classic western environmental issues from recycling on. . . . For them the crux of the debate is how you deal with poverty in human settlements and that’s all there is to it. Everything is focused on the poor, whether it’s water or sewage or disease or waste, or population growth. All of these are products of poverty. Everything else is academic, and I must say I agree completely </a:t>
            </a:r>
            <a:br>
              <a:rPr lang="en-US" i="1" dirty="0" smtClean="0"/>
            </a:br>
            <a:r>
              <a:rPr lang="en-US" i="1" dirty="0" smtClean="0"/>
              <a:t/>
            </a:r>
            <a:br>
              <a:rPr lang="en-US" i="1" dirty="0" smtClean="0"/>
            </a:br>
            <a:r>
              <a:rPr lang="en-US" i="1" dirty="0" smtClean="0"/>
              <a:t>(Stephen Lewis 1992)</a:t>
            </a:r>
            <a:endParaRPr lang="en-US" dirty="0"/>
          </a:p>
        </p:txBody>
      </p:sp>
      <p:pic>
        <p:nvPicPr>
          <p:cNvPr id="2051" name="Picture 3"/>
          <p:cNvPicPr>
            <a:picLocks noChangeAspect="1" noChangeArrowheads="1"/>
          </p:cNvPicPr>
          <p:nvPr/>
        </p:nvPicPr>
        <p:blipFill>
          <a:blip r:embed="rId3"/>
          <a:srcRect/>
          <a:stretch>
            <a:fillRect/>
          </a:stretch>
        </p:blipFill>
        <p:spPr bwMode="auto">
          <a:xfrm>
            <a:off x="6781800" y="1981200"/>
            <a:ext cx="1903123" cy="2971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Urban Migration</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228600" y="1773936"/>
            <a:ext cx="6324600" cy="4623816"/>
          </a:xfrm>
        </p:spPr>
        <p:txBody>
          <a:bodyPr/>
          <a:lstStyle/>
          <a:p>
            <a:r>
              <a:rPr lang="en-US" dirty="0" smtClean="0"/>
              <a:t>Movement from rural areas to the cities is around 3.5% per year</a:t>
            </a:r>
          </a:p>
          <a:p>
            <a:r>
              <a:rPr lang="en-US" dirty="0" smtClean="0"/>
              <a:t>China alone is expected to see 300m-500m people move to cities by 2020 (greater than the population of Europe)</a:t>
            </a:r>
          </a:p>
          <a:p>
            <a:r>
              <a:rPr lang="en-US" dirty="0" smtClean="0"/>
              <a:t>Chongqing  - 10 million new arrivals</a:t>
            </a:r>
          </a:p>
          <a:p>
            <a:r>
              <a:rPr lang="en-US" dirty="0" smtClean="0"/>
              <a:t>India tries to slow urban migration whereas China tends to accept it.</a:t>
            </a:r>
          </a:p>
          <a:p>
            <a:endParaRPr lang="en-US" dirty="0"/>
          </a:p>
        </p:txBody>
      </p:sp>
      <p:pic>
        <p:nvPicPr>
          <p:cNvPr id="6146" name="Picture 2"/>
          <p:cNvPicPr>
            <a:picLocks noGrp="1" noChangeAspect="1" noChangeArrowheads="1"/>
          </p:cNvPicPr>
          <p:nvPr>
            <p:ph sz="half" idx="2"/>
          </p:nvPr>
        </p:nvPicPr>
        <p:blipFill>
          <a:blip r:embed="rId3"/>
          <a:srcRect/>
          <a:stretch>
            <a:fillRect/>
          </a:stretch>
        </p:blipFill>
        <p:spPr bwMode="auto">
          <a:xfrm>
            <a:off x="6553200" y="1981200"/>
            <a:ext cx="2286000" cy="323589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lumMod val="60000"/>
                    <a:lumOff val="40000"/>
                  </a:schemeClr>
                </a:solidFill>
              </a:rPr>
              <a:t>Changing Roles For Urban Migrants</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152400" y="1773936"/>
            <a:ext cx="6705600" cy="4931664"/>
          </a:xfrm>
        </p:spPr>
        <p:txBody>
          <a:bodyPr>
            <a:normAutofit fontScale="77500" lnSpcReduction="20000"/>
          </a:bodyPr>
          <a:lstStyle/>
          <a:p>
            <a:r>
              <a:rPr lang="en-US" dirty="0" smtClean="0"/>
              <a:t>Women may lose their traditional roles as gardeners and as part of the village matrix</a:t>
            </a:r>
            <a:br>
              <a:rPr lang="en-US" dirty="0" smtClean="0"/>
            </a:br>
            <a:endParaRPr lang="en-US" dirty="0" smtClean="0"/>
          </a:p>
          <a:p>
            <a:r>
              <a:rPr lang="en-US" dirty="0" smtClean="0"/>
              <a:t>Men may go to the city and be separated from their families, work can be uncertain and underpaid</a:t>
            </a:r>
            <a:br>
              <a:rPr lang="en-US" dirty="0" smtClean="0"/>
            </a:br>
            <a:endParaRPr lang="en-US" dirty="0" smtClean="0"/>
          </a:p>
          <a:p>
            <a:r>
              <a:rPr lang="en-US" dirty="0" smtClean="0"/>
              <a:t>Young men may not have a clear role and can end up in crime</a:t>
            </a:r>
            <a:br>
              <a:rPr lang="en-US" dirty="0" smtClean="0"/>
            </a:br>
            <a:endParaRPr lang="en-US" dirty="0" smtClean="0"/>
          </a:p>
          <a:p>
            <a:r>
              <a:rPr lang="en-US" dirty="0" smtClean="0"/>
              <a:t>Young women are vulnerable to violence and sexual exploitation</a:t>
            </a:r>
            <a:br>
              <a:rPr lang="en-US" dirty="0" smtClean="0"/>
            </a:br>
            <a:endParaRPr lang="en-US" dirty="0" smtClean="0"/>
          </a:p>
          <a:p>
            <a:r>
              <a:rPr lang="en-US" dirty="0" smtClean="0"/>
              <a:t>The elderly may not feel comfortable in an urban setting</a:t>
            </a:r>
            <a:br>
              <a:rPr lang="en-US" dirty="0" smtClean="0"/>
            </a:br>
            <a:endParaRPr lang="en-US" dirty="0" smtClean="0"/>
          </a:p>
          <a:p>
            <a:r>
              <a:rPr lang="en-US" dirty="0" smtClean="0"/>
              <a:t>Yet Asian cities are twice as safe as African or South American cities</a:t>
            </a:r>
            <a:endParaRPr lang="en-US" dirty="0"/>
          </a:p>
        </p:txBody>
      </p:sp>
      <p:pic>
        <p:nvPicPr>
          <p:cNvPr id="7171" name="Picture 3"/>
          <p:cNvPicPr>
            <a:picLocks noChangeAspect="1" noChangeArrowheads="1"/>
          </p:cNvPicPr>
          <p:nvPr/>
        </p:nvPicPr>
        <p:blipFill>
          <a:blip r:embed="rId3"/>
          <a:srcRect/>
          <a:stretch>
            <a:fillRect/>
          </a:stretch>
        </p:blipFill>
        <p:spPr bwMode="auto">
          <a:xfrm>
            <a:off x="6995652" y="1905000"/>
            <a:ext cx="1995948" cy="2667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A Young Population</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228600" y="1773936"/>
            <a:ext cx="5715000" cy="4623816"/>
          </a:xfrm>
        </p:spPr>
        <p:txBody>
          <a:bodyPr>
            <a:normAutofit fontScale="92500" lnSpcReduction="20000"/>
          </a:bodyPr>
          <a:lstStyle/>
          <a:p>
            <a:r>
              <a:rPr lang="en-US" b="1" dirty="0" smtClean="0">
                <a:solidFill>
                  <a:schemeClr val="accent5">
                    <a:lumMod val="75000"/>
                  </a:schemeClr>
                </a:solidFill>
              </a:rPr>
              <a:t>Urban Population (India):</a:t>
            </a:r>
            <a:r>
              <a:rPr lang="en-US" dirty="0" smtClean="0">
                <a:solidFill>
                  <a:schemeClr val="accent5">
                    <a:lumMod val="75000"/>
                  </a:schemeClr>
                </a:solidFill>
              </a:rPr>
              <a:t> </a:t>
            </a:r>
            <a:br>
              <a:rPr lang="en-US" dirty="0" smtClean="0">
                <a:solidFill>
                  <a:schemeClr val="accent5">
                    <a:lumMod val="75000"/>
                  </a:schemeClr>
                </a:solidFill>
              </a:rPr>
            </a:br>
            <a:r>
              <a:rPr lang="en-US" i="1" dirty="0" smtClean="0">
                <a:solidFill>
                  <a:schemeClr val="accent5">
                    <a:lumMod val="75000"/>
                  </a:schemeClr>
                </a:solidFill>
              </a:rPr>
              <a:t>Age structure</a:t>
            </a:r>
            <a:r>
              <a:rPr lang="en-US" i="1" dirty="0" smtClean="0"/>
              <a:t>:</a:t>
            </a:r>
            <a:r>
              <a:rPr lang="en-US" dirty="0" smtClean="0"/>
              <a:t/>
            </a:r>
            <a:br>
              <a:rPr lang="en-US" dirty="0" smtClean="0"/>
            </a:br>
            <a:r>
              <a:rPr lang="en-US" b="1" i="1" dirty="0" smtClean="0"/>
              <a:t>0–14 years</a:t>
            </a:r>
            <a:r>
              <a:rPr lang="en-US" i="1" dirty="0" smtClean="0"/>
              <a:t>:</a:t>
            </a:r>
            <a:r>
              <a:rPr lang="en-US" dirty="0" smtClean="0"/>
              <a:t> 30.8%, </a:t>
            </a:r>
            <a:br>
              <a:rPr lang="en-US" dirty="0" smtClean="0"/>
            </a:br>
            <a:r>
              <a:rPr lang="en-US" sz="2400" dirty="0" smtClean="0"/>
              <a:t>male: 188,208,196, female: 171,356,024</a:t>
            </a:r>
            <a:br>
              <a:rPr lang="en-US" sz="2400" dirty="0" smtClean="0"/>
            </a:br>
            <a:r>
              <a:rPr lang="en-US" dirty="0" smtClean="0"/>
              <a:t/>
            </a:r>
            <a:br>
              <a:rPr lang="en-US" dirty="0" smtClean="0"/>
            </a:br>
            <a:r>
              <a:rPr lang="en-US" b="1" i="1" dirty="0" smtClean="0"/>
              <a:t>15–64 years</a:t>
            </a:r>
            <a:r>
              <a:rPr lang="en-US" i="1" dirty="0" smtClean="0"/>
              <a:t>:</a:t>
            </a:r>
            <a:r>
              <a:rPr lang="en-US" dirty="0" smtClean="0"/>
              <a:t> 64.3%, </a:t>
            </a:r>
            <a:br>
              <a:rPr lang="en-US" dirty="0" smtClean="0"/>
            </a:br>
            <a:r>
              <a:rPr lang="en-US" sz="2400" dirty="0" smtClean="0"/>
              <a:t>male: 386,432,921, female: 364,215,759</a:t>
            </a:r>
            <a:br>
              <a:rPr lang="en-US" sz="2400" dirty="0" smtClean="0"/>
            </a:br>
            <a:r>
              <a:rPr lang="en-US" dirty="0" smtClean="0"/>
              <a:t/>
            </a:r>
            <a:br>
              <a:rPr lang="en-US" dirty="0" smtClean="0"/>
            </a:br>
            <a:r>
              <a:rPr lang="en-US" b="1" i="1" dirty="0" smtClean="0"/>
              <a:t>65+ years</a:t>
            </a:r>
            <a:r>
              <a:rPr lang="en-US" i="1" dirty="0" smtClean="0"/>
              <a:t>:</a:t>
            </a:r>
            <a:r>
              <a:rPr lang="en-US" dirty="0" smtClean="0"/>
              <a:t> 4.9%, </a:t>
            </a:r>
            <a:br>
              <a:rPr lang="en-US" dirty="0" smtClean="0"/>
            </a:br>
            <a:r>
              <a:rPr lang="en-US" sz="2400" dirty="0" smtClean="0"/>
              <a:t>male: 27,258,259, female: 30,031,289 </a:t>
            </a:r>
            <a:r>
              <a:rPr lang="en-US" dirty="0" smtClean="0"/>
              <a:t>(2007 est.) </a:t>
            </a:r>
            <a:br>
              <a:rPr lang="en-US" dirty="0" smtClean="0"/>
            </a:br>
            <a:r>
              <a:rPr lang="en-US" dirty="0" smtClean="0"/>
              <a:t/>
            </a:r>
            <a:br>
              <a:rPr lang="en-US" dirty="0" smtClean="0"/>
            </a:br>
            <a:r>
              <a:rPr lang="en-US" dirty="0" smtClean="0"/>
              <a:t>The average age of Indians is </a:t>
            </a:r>
            <a:r>
              <a:rPr lang="en-US" b="1" dirty="0" smtClean="0"/>
              <a:t>24.8 years</a:t>
            </a:r>
            <a:r>
              <a:rPr lang="en-US" dirty="0" smtClean="0"/>
              <a:t>. (2001 Census Data)</a:t>
            </a:r>
            <a:endParaRPr lang="en-US" dirty="0"/>
          </a:p>
        </p:txBody>
      </p:sp>
      <p:pic>
        <p:nvPicPr>
          <p:cNvPr id="8194" name="Picture 2"/>
          <p:cNvPicPr>
            <a:picLocks noGrp="1" noChangeAspect="1" noChangeArrowheads="1"/>
          </p:cNvPicPr>
          <p:nvPr>
            <p:ph sz="half" idx="2"/>
          </p:nvPr>
        </p:nvPicPr>
        <p:blipFill>
          <a:blip r:embed="rId3"/>
          <a:srcRect/>
          <a:stretch>
            <a:fillRect/>
          </a:stretch>
        </p:blipFill>
        <p:spPr bwMode="auto">
          <a:xfrm>
            <a:off x="6324600" y="2057400"/>
            <a:ext cx="2362200" cy="354684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Highly Aspirational</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152400" y="1773936"/>
            <a:ext cx="5562600" cy="4623816"/>
          </a:xfrm>
        </p:spPr>
        <p:txBody>
          <a:bodyPr>
            <a:normAutofit fontScale="92500"/>
          </a:bodyPr>
          <a:lstStyle/>
          <a:p>
            <a:r>
              <a:rPr lang="en-US" dirty="0" smtClean="0"/>
              <a:t>People who move to cities tend to be young and highly aspirational</a:t>
            </a:r>
          </a:p>
          <a:p>
            <a:r>
              <a:rPr lang="en-US" dirty="0" smtClean="0"/>
              <a:t>They want to achieve</a:t>
            </a:r>
          </a:p>
          <a:p>
            <a:r>
              <a:rPr lang="en-US" dirty="0" smtClean="0"/>
              <a:t>They want to be ‘modern’</a:t>
            </a:r>
          </a:p>
          <a:p>
            <a:r>
              <a:rPr lang="en-US" dirty="0" smtClean="0"/>
              <a:t>They want to connect to the West  - and to their families at the same time.</a:t>
            </a:r>
          </a:p>
          <a:p>
            <a:r>
              <a:rPr lang="en-US" dirty="0" smtClean="0"/>
              <a:t>The cellphone, the car and the condo are part of the dream</a:t>
            </a:r>
          </a:p>
          <a:p>
            <a:r>
              <a:rPr lang="en-US" dirty="0" smtClean="0"/>
              <a:t>Many want to learn English and to join the global economy</a:t>
            </a:r>
            <a:endParaRPr lang="en-US" dirty="0"/>
          </a:p>
        </p:txBody>
      </p:sp>
      <p:pic>
        <p:nvPicPr>
          <p:cNvPr id="9218" name="Picture 2" descr="C:\Documents and Settings\John\Local Settings\Temporary Internet Files\Content.IE5\O03R74EC\MCj03888880000[1].wmf"/>
          <p:cNvPicPr>
            <a:picLocks noGrp="1" noChangeAspect="1" noChangeArrowheads="1"/>
          </p:cNvPicPr>
          <p:nvPr>
            <p:ph sz="half" idx="2"/>
          </p:nvPr>
        </p:nvPicPr>
        <p:blipFill>
          <a:blip r:embed="rId3"/>
          <a:srcRect/>
          <a:stretch>
            <a:fillRect/>
          </a:stretch>
        </p:blipFill>
        <p:spPr bwMode="auto">
          <a:xfrm>
            <a:off x="5715000" y="1905000"/>
            <a:ext cx="3091756" cy="34644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Problems Of Urban Migration</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457200" y="1773936"/>
            <a:ext cx="5105400" cy="4623816"/>
          </a:xfrm>
        </p:spPr>
        <p:txBody>
          <a:bodyPr>
            <a:normAutofit lnSpcReduction="10000"/>
          </a:bodyPr>
          <a:lstStyle/>
          <a:p>
            <a:r>
              <a:rPr lang="en-US" dirty="0" smtClean="0"/>
              <a:t>Inadequate Infrastructure – housing, roads, garbage disposal, sewage etc</a:t>
            </a:r>
          </a:p>
          <a:p>
            <a:r>
              <a:rPr lang="en-US" dirty="0" smtClean="0"/>
              <a:t>Pollution / Environmental</a:t>
            </a:r>
          </a:p>
          <a:p>
            <a:r>
              <a:rPr lang="en-US" dirty="0" smtClean="0"/>
              <a:t>Exploitation</a:t>
            </a:r>
          </a:p>
          <a:p>
            <a:r>
              <a:rPr lang="en-US" dirty="0" smtClean="0"/>
              <a:t>Unemployment</a:t>
            </a:r>
          </a:p>
          <a:p>
            <a:r>
              <a:rPr lang="en-US" dirty="0" smtClean="0"/>
              <a:t>Creation Of Slums</a:t>
            </a:r>
          </a:p>
          <a:p>
            <a:r>
              <a:rPr lang="en-US" dirty="0" smtClean="0"/>
              <a:t>Violence</a:t>
            </a:r>
          </a:p>
          <a:p>
            <a:r>
              <a:rPr lang="en-US" dirty="0" smtClean="0"/>
              <a:t>Lack Of Community</a:t>
            </a:r>
          </a:p>
          <a:p>
            <a:r>
              <a:rPr lang="en-US" dirty="0" smtClean="0"/>
              <a:t>Addiction</a:t>
            </a:r>
          </a:p>
          <a:p>
            <a:r>
              <a:rPr lang="en-US" dirty="0" smtClean="0"/>
              <a:t>Broken Family Structures</a:t>
            </a:r>
            <a:endParaRPr lang="en-US" dirty="0"/>
          </a:p>
        </p:txBody>
      </p:sp>
      <p:pic>
        <p:nvPicPr>
          <p:cNvPr id="3074" name="Picture 2"/>
          <p:cNvPicPr>
            <a:picLocks noChangeAspect="1" noChangeArrowheads="1"/>
          </p:cNvPicPr>
          <p:nvPr/>
        </p:nvPicPr>
        <p:blipFill>
          <a:blip r:embed="rId3"/>
          <a:srcRect/>
          <a:stretch>
            <a:fillRect/>
          </a:stretch>
        </p:blipFill>
        <p:spPr bwMode="auto">
          <a:xfrm>
            <a:off x="5981700" y="1981200"/>
            <a:ext cx="2457450" cy="3276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lumMod val="60000"/>
                    <a:lumOff val="40000"/>
                  </a:schemeClr>
                </a:solidFill>
              </a:rPr>
              <a:t>Opportunities Of Urban Migration</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457200" y="1773936"/>
            <a:ext cx="5715000" cy="4623816"/>
          </a:xfrm>
        </p:spPr>
        <p:txBody>
          <a:bodyPr>
            <a:normAutofit fontScale="92500" lnSpcReduction="10000"/>
          </a:bodyPr>
          <a:lstStyle/>
          <a:p>
            <a:r>
              <a:rPr lang="en-US" dirty="0" smtClean="0"/>
              <a:t>Billions with TV, radio and cellphones</a:t>
            </a:r>
            <a:br>
              <a:rPr lang="en-US" dirty="0" smtClean="0"/>
            </a:br>
            <a:endParaRPr lang="en-US" dirty="0" smtClean="0"/>
          </a:p>
          <a:p>
            <a:r>
              <a:rPr lang="en-US" dirty="0" smtClean="0"/>
              <a:t>Massive concentrations of people within a single broadcast  area</a:t>
            </a:r>
            <a:br>
              <a:rPr lang="en-US" dirty="0" smtClean="0"/>
            </a:br>
            <a:endParaRPr lang="en-US" dirty="0" smtClean="0"/>
          </a:p>
          <a:p>
            <a:r>
              <a:rPr lang="en-US" dirty="0" smtClean="0"/>
              <a:t>Increase in the use of major languages, less need to broadcast / translate into tribal languages</a:t>
            </a:r>
            <a:br>
              <a:rPr lang="en-US" dirty="0" smtClean="0"/>
            </a:br>
            <a:endParaRPr lang="en-US" dirty="0" smtClean="0"/>
          </a:p>
          <a:p>
            <a:r>
              <a:rPr lang="en-US" dirty="0" smtClean="0"/>
              <a:t>Displacement can, in some circumstances, lead to greater spiritual openness.</a:t>
            </a:r>
            <a:endParaRPr lang="en-US" dirty="0"/>
          </a:p>
        </p:txBody>
      </p:sp>
      <p:pic>
        <p:nvPicPr>
          <p:cNvPr id="4098" name="Picture 2" descr="C:\Documents and Settings\John\Local Settings\Temporary Internet Files\Content.IE5\IWFSP06W\MCj02934540000[1].wmf"/>
          <p:cNvPicPr>
            <a:picLocks noGrp="1" noChangeAspect="1" noChangeArrowheads="1"/>
          </p:cNvPicPr>
          <p:nvPr>
            <p:ph sz="half" idx="2"/>
          </p:nvPr>
        </p:nvPicPr>
        <p:blipFill>
          <a:blip r:embed="rId3"/>
          <a:srcRect/>
          <a:stretch>
            <a:fillRect/>
          </a:stretch>
        </p:blipFill>
        <p:spPr bwMode="auto">
          <a:xfrm>
            <a:off x="5867400" y="2362199"/>
            <a:ext cx="3048000" cy="17471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Gateway Cities</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228600" y="1752600"/>
            <a:ext cx="5181600" cy="4625609"/>
          </a:xfrm>
        </p:spPr>
        <p:txBody>
          <a:bodyPr>
            <a:normAutofit fontScale="77500" lnSpcReduction="20000"/>
          </a:bodyPr>
          <a:lstStyle/>
          <a:p>
            <a:r>
              <a:rPr lang="en-US" dirty="0" smtClean="0"/>
              <a:t>Asia has 57 of the top 100 Gateway Cities in the 10-40 Window (as identified by the AD2000 and Beyond movement)</a:t>
            </a:r>
            <a:br>
              <a:rPr lang="en-US" dirty="0" smtClean="0"/>
            </a:br>
            <a:endParaRPr lang="en-US" dirty="0" smtClean="0"/>
          </a:p>
          <a:p>
            <a:r>
              <a:rPr lang="en-US" dirty="0" smtClean="0"/>
              <a:t>A ‘gateway city’ is a strategic city much like Ephesus in the NT, that when penetrated with the gospel will become a doorway to surrounding people groups</a:t>
            </a:r>
            <a:br>
              <a:rPr lang="en-US" dirty="0" smtClean="0"/>
            </a:br>
            <a:endParaRPr lang="en-US" dirty="0" smtClean="0"/>
          </a:p>
          <a:p>
            <a:r>
              <a:rPr lang="en-US" dirty="0" smtClean="0"/>
              <a:t>See handout for list of gateway cities in Asia</a:t>
            </a:r>
            <a:endParaRPr lang="en-US" dirty="0"/>
          </a:p>
        </p:txBody>
      </p:sp>
      <p:pic>
        <p:nvPicPr>
          <p:cNvPr id="4" name="Picture 3" descr="door-knob.gif"/>
          <p:cNvPicPr>
            <a:picLocks noChangeAspect="1"/>
          </p:cNvPicPr>
          <p:nvPr/>
        </p:nvPicPr>
        <p:blipFill>
          <a:blip r:embed="rId3"/>
          <a:stretch>
            <a:fillRect/>
          </a:stretch>
        </p:blipFill>
        <p:spPr>
          <a:xfrm>
            <a:off x="5623859" y="1828800"/>
            <a:ext cx="3520141" cy="2895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Bye, Bye Parish Church</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304800" y="1773936"/>
            <a:ext cx="5791200" cy="4931664"/>
          </a:xfrm>
        </p:spPr>
        <p:txBody>
          <a:bodyPr>
            <a:normAutofit fontScale="77500" lnSpcReduction="20000"/>
          </a:bodyPr>
          <a:lstStyle/>
          <a:p>
            <a:r>
              <a:rPr lang="en-US" dirty="0" smtClean="0"/>
              <a:t>As people use cars and public transport to select the church they will attend the rural parish church is often replaced by the mega-church, house church or the </a:t>
            </a:r>
            <a:r>
              <a:rPr lang="en-US" dirty="0" smtClean="0"/>
              <a:t>networked </a:t>
            </a:r>
            <a:r>
              <a:rPr lang="en-US" dirty="0" smtClean="0"/>
              <a:t>church.</a:t>
            </a:r>
            <a:br>
              <a:rPr lang="en-US" dirty="0" smtClean="0"/>
            </a:br>
            <a:endParaRPr lang="en-US" dirty="0" smtClean="0"/>
          </a:p>
          <a:p>
            <a:r>
              <a:rPr lang="en-US" dirty="0" smtClean="0"/>
              <a:t>Denominational loyalty gives way to convenience, easy parking and child care facilities</a:t>
            </a:r>
            <a:br>
              <a:rPr lang="en-US" dirty="0" smtClean="0"/>
            </a:br>
            <a:endParaRPr lang="en-US" dirty="0" smtClean="0"/>
          </a:p>
          <a:p>
            <a:r>
              <a:rPr lang="en-US" dirty="0" smtClean="0"/>
              <a:t>People come from a ‘teardrop’ shaped neighborhood within driving / taxi distance of the church</a:t>
            </a:r>
            <a:br>
              <a:rPr lang="en-US" dirty="0" smtClean="0"/>
            </a:br>
            <a:endParaRPr lang="en-US" dirty="0" smtClean="0"/>
          </a:p>
          <a:p>
            <a:r>
              <a:rPr lang="en-US" dirty="0" smtClean="0"/>
              <a:t>Church neighborhood may change rapidly and so the church may move to keep its character</a:t>
            </a:r>
          </a:p>
          <a:p>
            <a:endParaRPr lang="en-US" dirty="0"/>
          </a:p>
        </p:txBody>
      </p:sp>
      <p:pic>
        <p:nvPicPr>
          <p:cNvPr id="7" name="Content Placeholder 6" descr="563646321.jpg"/>
          <p:cNvPicPr>
            <a:picLocks noGrp="1" noChangeAspect="1"/>
          </p:cNvPicPr>
          <p:nvPr>
            <p:ph sz="half" idx="2"/>
          </p:nvPr>
        </p:nvPicPr>
        <p:blipFill>
          <a:blip r:embed="rId3"/>
          <a:stretch>
            <a:fillRect/>
          </a:stretch>
        </p:blipFill>
        <p:spPr>
          <a:xfrm>
            <a:off x="6324600" y="1905000"/>
            <a:ext cx="2533650" cy="3810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Sector-Based Ministries</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228600" y="1773936"/>
            <a:ext cx="5867400" cy="4623816"/>
          </a:xfrm>
        </p:spPr>
        <p:txBody>
          <a:bodyPr>
            <a:normAutofit fontScale="92500"/>
          </a:bodyPr>
          <a:lstStyle/>
          <a:p>
            <a:r>
              <a:rPr lang="en-US" dirty="0" smtClean="0"/>
              <a:t>In the rural parish church the pastor ministered to whole families and would visit them at home</a:t>
            </a:r>
          </a:p>
          <a:p>
            <a:r>
              <a:rPr lang="en-US" dirty="0" smtClean="0"/>
              <a:t>In the urban church pastors minister to sectors – youth, singles, marriage ministry, the aged etc</a:t>
            </a:r>
          </a:p>
          <a:p>
            <a:r>
              <a:rPr lang="en-US" dirty="0" smtClean="0"/>
              <a:t>Visiting parishioners is relatively rare because of transport</a:t>
            </a:r>
          </a:p>
          <a:p>
            <a:r>
              <a:rPr lang="en-US" dirty="0" smtClean="0"/>
              <a:t>Email groups and web sites are, in some cases helping churches to partly develop a sense of lost community</a:t>
            </a:r>
          </a:p>
          <a:p>
            <a:endParaRPr lang="en-US" dirty="0"/>
          </a:p>
        </p:txBody>
      </p:sp>
      <p:pic>
        <p:nvPicPr>
          <p:cNvPr id="5" name="Content Placeholder 4" descr="preaching2.jpg"/>
          <p:cNvPicPr>
            <a:picLocks noGrp="1" noChangeAspect="1"/>
          </p:cNvPicPr>
          <p:nvPr>
            <p:ph sz="half" idx="2"/>
          </p:nvPr>
        </p:nvPicPr>
        <p:blipFill>
          <a:blip r:embed="rId3"/>
          <a:stretch>
            <a:fillRect/>
          </a:stretch>
        </p:blipFill>
        <p:spPr>
          <a:xfrm>
            <a:off x="6324600" y="1981200"/>
            <a:ext cx="2438400" cy="325282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World’s  10 Largest Cities</a:t>
            </a:r>
            <a:endParaRPr lang="en-US" b="1" dirty="0">
              <a:solidFill>
                <a:schemeClr val="accent1">
                  <a:lumMod val="60000"/>
                  <a:lumOff val="40000"/>
                </a:schemeClr>
              </a:solidFill>
            </a:endParaRPr>
          </a:p>
        </p:txBody>
      </p:sp>
      <p:sp>
        <p:nvSpPr>
          <p:cNvPr id="3" name="Content Placeholder 2"/>
          <p:cNvSpPr>
            <a:spLocks noGrp="1"/>
          </p:cNvSpPr>
          <p:nvPr>
            <p:ph idx="1"/>
          </p:nvPr>
        </p:nvSpPr>
        <p:spPr>
          <a:xfrm>
            <a:off x="304800" y="1775191"/>
            <a:ext cx="8382000" cy="4854209"/>
          </a:xfrm>
        </p:spPr>
        <p:txBody>
          <a:bodyPr>
            <a:normAutofit fontScale="25000" lnSpcReduction="20000"/>
          </a:bodyPr>
          <a:lstStyle/>
          <a:p>
            <a:r>
              <a:rPr lang="en-US" sz="8000" b="1" dirty="0" smtClean="0"/>
              <a:t>1. </a:t>
            </a:r>
            <a:r>
              <a:rPr lang="en-US" sz="8000" b="1" dirty="0" smtClean="0">
                <a:solidFill>
                  <a:schemeClr val="accent5">
                    <a:lumMod val="75000"/>
                  </a:schemeClr>
                </a:solidFill>
              </a:rPr>
              <a:t>Tokyo/Yokohama</a:t>
            </a:r>
            <a:r>
              <a:rPr lang="en-US" sz="8000" b="1" dirty="0" smtClean="0"/>
              <a:t> </a:t>
            </a:r>
            <a:r>
              <a:rPr lang="en-US" sz="8000" dirty="0" smtClean="0"/>
              <a:t>Japan </a:t>
            </a:r>
            <a:r>
              <a:rPr lang="en-US" sz="8000" b="1" dirty="0" smtClean="0"/>
              <a:t>33,200,000</a:t>
            </a:r>
            <a:br>
              <a:rPr lang="en-US" sz="8000" b="1" dirty="0" smtClean="0"/>
            </a:br>
            <a:endParaRPr lang="en-US" sz="8000" dirty="0" smtClean="0"/>
          </a:p>
          <a:p>
            <a:r>
              <a:rPr lang="en-US" sz="8000" dirty="0" smtClean="0"/>
              <a:t>2 . </a:t>
            </a:r>
            <a:r>
              <a:rPr lang="en-US" sz="8000" b="1" dirty="0" smtClean="0"/>
              <a:t>New York Metro </a:t>
            </a:r>
            <a:r>
              <a:rPr lang="en-US" sz="8000" dirty="0" smtClean="0"/>
              <a:t>USA </a:t>
            </a:r>
            <a:r>
              <a:rPr lang="en-US" sz="8000" b="1" dirty="0" smtClean="0"/>
              <a:t>17,800,000</a:t>
            </a:r>
            <a:br>
              <a:rPr lang="en-US" sz="8000" b="1" dirty="0" smtClean="0"/>
            </a:br>
            <a:endParaRPr lang="en-US" sz="8000" dirty="0" smtClean="0"/>
          </a:p>
          <a:p>
            <a:r>
              <a:rPr lang="en-US" sz="8000" dirty="0" smtClean="0"/>
              <a:t>3 </a:t>
            </a:r>
            <a:r>
              <a:rPr lang="en-US" sz="8000" b="1" dirty="0" smtClean="0"/>
              <a:t>Sao Paulo </a:t>
            </a:r>
            <a:r>
              <a:rPr lang="en-US" sz="8000" dirty="0" smtClean="0"/>
              <a:t>Brazil </a:t>
            </a:r>
            <a:r>
              <a:rPr lang="en-US" sz="8000" b="1" dirty="0" smtClean="0"/>
              <a:t>17,700,000</a:t>
            </a:r>
            <a:br>
              <a:rPr lang="en-US" sz="8000" b="1" dirty="0" smtClean="0"/>
            </a:br>
            <a:endParaRPr lang="en-US" sz="8000" dirty="0" smtClean="0"/>
          </a:p>
          <a:p>
            <a:r>
              <a:rPr lang="en-US" sz="8000" dirty="0" smtClean="0"/>
              <a:t>4 </a:t>
            </a:r>
            <a:r>
              <a:rPr lang="en-US" sz="8000" b="1" dirty="0" smtClean="0">
                <a:solidFill>
                  <a:schemeClr val="accent5">
                    <a:lumMod val="75000"/>
                  </a:schemeClr>
                </a:solidFill>
              </a:rPr>
              <a:t>Seoul/</a:t>
            </a:r>
            <a:r>
              <a:rPr lang="en-US" sz="8000" b="1" dirty="0" err="1" smtClean="0">
                <a:solidFill>
                  <a:schemeClr val="accent5">
                    <a:lumMod val="75000"/>
                  </a:schemeClr>
                </a:solidFill>
              </a:rPr>
              <a:t>Incheon</a:t>
            </a:r>
            <a:r>
              <a:rPr lang="en-US" sz="8000" b="1" dirty="0" smtClean="0"/>
              <a:t> </a:t>
            </a:r>
            <a:r>
              <a:rPr lang="en-US" sz="8000" dirty="0" smtClean="0"/>
              <a:t>South Korea </a:t>
            </a:r>
            <a:r>
              <a:rPr lang="en-US" sz="8000" b="1" dirty="0" smtClean="0"/>
              <a:t>17,500,000</a:t>
            </a:r>
            <a:br>
              <a:rPr lang="en-US" sz="8000" b="1" dirty="0" smtClean="0"/>
            </a:br>
            <a:endParaRPr lang="en-US" sz="8000" dirty="0" smtClean="0"/>
          </a:p>
          <a:p>
            <a:r>
              <a:rPr lang="en-US" sz="8000" dirty="0" smtClean="0"/>
              <a:t>5 </a:t>
            </a:r>
            <a:r>
              <a:rPr lang="en-US" sz="8000" b="1" dirty="0" smtClean="0"/>
              <a:t>Mexico City </a:t>
            </a:r>
            <a:r>
              <a:rPr lang="en-US" sz="8000" dirty="0" smtClean="0"/>
              <a:t>Mexico </a:t>
            </a:r>
            <a:r>
              <a:rPr lang="en-US" sz="8000" b="1" dirty="0" smtClean="0"/>
              <a:t>17,400,000</a:t>
            </a:r>
            <a:br>
              <a:rPr lang="en-US" sz="8000" b="1" dirty="0" smtClean="0"/>
            </a:br>
            <a:endParaRPr lang="en-US" sz="8000" dirty="0" smtClean="0"/>
          </a:p>
          <a:p>
            <a:r>
              <a:rPr lang="en-US" sz="8000" dirty="0" smtClean="0"/>
              <a:t>6 </a:t>
            </a:r>
            <a:r>
              <a:rPr lang="en-US" sz="8000" b="1" dirty="0" smtClean="0">
                <a:solidFill>
                  <a:schemeClr val="accent5">
                    <a:lumMod val="75000"/>
                  </a:schemeClr>
                </a:solidFill>
              </a:rPr>
              <a:t>Osaka/Kobe/Kyoto</a:t>
            </a:r>
            <a:r>
              <a:rPr lang="en-US" sz="8000" b="1" dirty="0" smtClean="0"/>
              <a:t>  </a:t>
            </a:r>
            <a:r>
              <a:rPr lang="en-US" sz="8000" dirty="0" smtClean="0"/>
              <a:t>Japan </a:t>
            </a:r>
            <a:r>
              <a:rPr lang="en-US" sz="8000" b="1" dirty="0" smtClean="0"/>
              <a:t>16,425,000</a:t>
            </a:r>
            <a:br>
              <a:rPr lang="en-US" sz="8000" b="1" dirty="0" smtClean="0"/>
            </a:br>
            <a:endParaRPr lang="en-US" sz="8000" dirty="0" smtClean="0"/>
          </a:p>
          <a:p>
            <a:r>
              <a:rPr lang="en-US" sz="8000" dirty="0" smtClean="0"/>
              <a:t>7 </a:t>
            </a:r>
            <a:r>
              <a:rPr lang="en-US" sz="8000" b="1" dirty="0" smtClean="0">
                <a:solidFill>
                  <a:schemeClr val="accent5">
                    <a:lumMod val="75000"/>
                  </a:schemeClr>
                </a:solidFill>
              </a:rPr>
              <a:t>Manila</a:t>
            </a:r>
            <a:r>
              <a:rPr lang="en-US" sz="8000" b="1" dirty="0" smtClean="0"/>
              <a:t> </a:t>
            </a:r>
            <a:r>
              <a:rPr lang="en-US" sz="8000" dirty="0" smtClean="0"/>
              <a:t>Philippines </a:t>
            </a:r>
            <a:r>
              <a:rPr lang="en-US" sz="8000" b="1" dirty="0" smtClean="0"/>
              <a:t>14,750,000</a:t>
            </a:r>
            <a:br>
              <a:rPr lang="en-US" sz="8000" b="1" dirty="0" smtClean="0"/>
            </a:br>
            <a:endParaRPr lang="en-US" sz="8000" dirty="0" smtClean="0"/>
          </a:p>
          <a:p>
            <a:r>
              <a:rPr lang="en-US" sz="8000" dirty="0" smtClean="0"/>
              <a:t>8 </a:t>
            </a:r>
            <a:r>
              <a:rPr lang="en-US" sz="8000" b="1" dirty="0" smtClean="0">
                <a:solidFill>
                  <a:schemeClr val="accent5">
                    <a:lumMod val="75000"/>
                  </a:schemeClr>
                </a:solidFill>
              </a:rPr>
              <a:t>Mumbai</a:t>
            </a:r>
            <a:r>
              <a:rPr lang="en-US" sz="8000" b="1" dirty="0" smtClean="0"/>
              <a:t> </a:t>
            </a:r>
            <a:r>
              <a:rPr lang="en-US" sz="8000" dirty="0" smtClean="0"/>
              <a:t>India </a:t>
            </a:r>
            <a:r>
              <a:rPr lang="en-US" sz="8000" b="1" dirty="0" smtClean="0"/>
              <a:t>14,350,000</a:t>
            </a:r>
            <a:br>
              <a:rPr lang="en-US" sz="8000" b="1" dirty="0" smtClean="0"/>
            </a:br>
            <a:endParaRPr lang="en-US" sz="8000" dirty="0" smtClean="0"/>
          </a:p>
          <a:p>
            <a:r>
              <a:rPr lang="en-US" sz="8000" dirty="0" smtClean="0"/>
              <a:t>9 </a:t>
            </a:r>
            <a:r>
              <a:rPr lang="en-US" sz="8000" b="1" dirty="0" smtClean="0">
                <a:solidFill>
                  <a:schemeClr val="accent5">
                    <a:lumMod val="75000"/>
                  </a:schemeClr>
                </a:solidFill>
              </a:rPr>
              <a:t>Delhi</a:t>
            </a:r>
            <a:r>
              <a:rPr lang="en-US" sz="8000" b="1" dirty="0" smtClean="0"/>
              <a:t> </a:t>
            </a:r>
            <a:r>
              <a:rPr lang="en-US" sz="8000" dirty="0" smtClean="0"/>
              <a:t>India  </a:t>
            </a:r>
            <a:r>
              <a:rPr lang="en-US" sz="8000" b="1" dirty="0" smtClean="0"/>
              <a:t>14,300,000</a:t>
            </a:r>
            <a:br>
              <a:rPr lang="en-US" sz="8000" b="1" dirty="0" smtClean="0"/>
            </a:br>
            <a:endParaRPr lang="en-US" sz="8000" dirty="0" smtClean="0"/>
          </a:p>
          <a:p>
            <a:r>
              <a:rPr lang="en-US" sz="8000" dirty="0" smtClean="0"/>
              <a:t>10  </a:t>
            </a:r>
            <a:r>
              <a:rPr lang="en-US" sz="8000" b="1" dirty="0" smtClean="0">
                <a:solidFill>
                  <a:schemeClr val="accent5">
                    <a:lumMod val="75000"/>
                  </a:schemeClr>
                </a:solidFill>
              </a:rPr>
              <a:t>Jakarta</a:t>
            </a:r>
            <a:r>
              <a:rPr lang="en-US" sz="8000" b="1" dirty="0" smtClean="0"/>
              <a:t>  </a:t>
            </a:r>
            <a:r>
              <a:rPr lang="en-US" sz="8000" dirty="0" smtClean="0"/>
              <a:t>Indonesia  </a:t>
            </a:r>
            <a:r>
              <a:rPr lang="en-US" sz="8000" b="1" dirty="0" smtClean="0"/>
              <a:t>14,250,000</a:t>
            </a:r>
            <a:br>
              <a:rPr lang="en-US" sz="8000" b="1" dirty="0" smtClean="0"/>
            </a:br>
            <a:endParaRPr lang="en-US" sz="8000" dirty="0" smtClean="0"/>
          </a:p>
        </p:txBody>
      </p:sp>
      <p:pic>
        <p:nvPicPr>
          <p:cNvPr id="1026" name="Picture 2"/>
          <p:cNvPicPr>
            <a:picLocks noChangeAspect="1" noChangeArrowheads="1"/>
          </p:cNvPicPr>
          <p:nvPr/>
        </p:nvPicPr>
        <p:blipFill>
          <a:blip r:embed="rId3"/>
          <a:srcRect/>
          <a:stretch>
            <a:fillRect/>
          </a:stretch>
        </p:blipFill>
        <p:spPr bwMode="auto">
          <a:xfrm>
            <a:off x="6019800" y="1981200"/>
            <a:ext cx="2623246"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Lost Sheep</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304800" y="1773936"/>
            <a:ext cx="5638800" cy="5084064"/>
          </a:xfrm>
        </p:spPr>
        <p:txBody>
          <a:bodyPr>
            <a:normAutofit fontScale="77500" lnSpcReduction="20000"/>
          </a:bodyPr>
          <a:lstStyle/>
          <a:p>
            <a:r>
              <a:rPr lang="en-US" dirty="0" smtClean="0"/>
              <a:t>The ‘sheep’ tend to be less known as individual persons and to drop out between sectors e.g. changing from the singles to young married life or from school to university.</a:t>
            </a:r>
            <a:br>
              <a:rPr lang="en-US" dirty="0" smtClean="0"/>
            </a:br>
            <a:endParaRPr lang="en-US" dirty="0" smtClean="0"/>
          </a:p>
          <a:p>
            <a:r>
              <a:rPr lang="en-US" dirty="0" smtClean="0"/>
              <a:t>The challenges of university and college life cause some middle-class Asians to lose their faith</a:t>
            </a:r>
            <a:br>
              <a:rPr lang="en-US" dirty="0" smtClean="0"/>
            </a:br>
            <a:endParaRPr lang="en-US" dirty="0" smtClean="0"/>
          </a:p>
          <a:p>
            <a:r>
              <a:rPr lang="en-US" dirty="0" smtClean="0"/>
              <a:t>The violence of slums, gang warfare and drugs is also a very significant problem</a:t>
            </a:r>
            <a:br>
              <a:rPr lang="en-US" dirty="0" smtClean="0"/>
            </a:br>
            <a:endParaRPr lang="en-US" dirty="0" smtClean="0"/>
          </a:p>
          <a:p>
            <a:r>
              <a:rPr lang="en-US" dirty="0" smtClean="0"/>
              <a:t>Personal discipleship ministries, apologetics ministries, and ‘rescue missions’ are more needed in the urban environment</a:t>
            </a:r>
          </a:p>
        </p:txBody>
      </p:sp>
      <p:pic>
        <p:nvPicPr>
          <p:cNvPr id="3074" name="Picture 2"/>
          <p:cNvPicPr>
            <a:picLocks noChangeAspect="1" noChangeArrowheads="1"/>
          </p:cNvPicPr>
          <p:nvPr/>
        </p:nvPicPr>
        <p:blipFill>
          <a:blip r:embed="rId3"/>
          <a:srcRect/>
          <a:stretch>
            <a:fillRect/>
          </a:stretch>
        </p:blipFill>
        <p:spPr bwMode="auto">
          <a:xfrm>
            <a:off x="6563752" y="1676400"/>
            <a:ext cx="2294498" cy="3810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Evangelizing Asia’s Mega Cities</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228600" y="1773936"/>
            <a:ext cx="6324600" cy="4931664"/>
          </a:xfrm>
        </p:spPr>
        <p:txBody>
          <a:bodyPr>
            <a:normAutofit fontScale="85000" lnSpcReduction="20000"/>
          </a:bodyPr>
          <a:lstStyle/>
          <a:p>
            <a:r>
              <a:rPr lang="en-US" dirty="0" smtClean="0"/>
              <a:t>Going door to door on a bicycle will not work</a:t>
            </a:r>
            <a:br>
              <a:rPr lang="en-US" dirty="0" smtClean="0"/>
            </a:br>
            <a:endParaRPr lang="en-US" dirty="0" smtClean="0"/>
          </a:p>
          <a:p>
            <a:r>
              <a:rPr lang="en-US" dirty="0" smtClean="0"/>
              <a:t>Need mass communication to pre-evangelize the audience</a:t>
            </a:r>
            <a:br>
              <a:rPr lang="en-US" dirty="0" smtClean="0"/>
            </a:br>
            <a:endParaRPr lang="en-US" dirty="0" smtClean="0"/>
          </a:p>
          <a:p>
            <a:r>
              <a:rPr lang="en-US" dirty="0" smtClean="0"/>
              <a:t>Personal communication to disciple them later</a:t>
            </a:r>
            <a:br>
              <a:rPr lang="en-US" dirty="0" smtClean="0"/>
            </a:br>
            <a:endParaRPr lang="en-US" dirty="0" smtClean="0"/>
          </a:p>
          <a:p>
            <a:r>
              <a:rPr lang="en-US" dirty="0" smtClean="0"/>
              <a:t>Focus on the felt spiritual needs and aspirations of the target group</a:t>
            </a:r>
            <a:br>
              <a:rPr lang="en-US" dirty="0" smtClean="0"/>
            </a:br>
            <a:endParaRPr lang="en-US" dirty="0" smtClean="0"/>
          </a:p>
          <a:p>
            <a:r>
              <a:rPr lang="en-US" dirty="0" smtClean="0"/>
              <a:t>Frequent, brief, highly relevant messages</a:t>
            </a:r>
            <a:br>
              <a:rPr lang="en-US" dirty="0" smtClean="0"/>
            </a:br>
            <a:endParaRPr lang="en-US" dirty="0" smtClean="0"/>
          </a:p>
          <a:p>
            <a:r>
              <a:rPr lang="en-US" dirty="0" smtClean="0"/>
              <a:t>Homogenous Unit Principle – urban migrants seek out their own kind of people, food and culture</a:t>
            </a:r>
            <a:endParaRPr lang="en-US" dirty="0"/>
          </a:p>
        </p:txBody>
      </p:sp>
      <p:pic>
        <p:nvPicPr>
          <p:cNvPr id="5" name="Content Placeholder 4" descr="weeping-jesus.jpg"/>
          <p:cNvPicPr>
            <a:picLocks noGrp="1" noChangeAspect="1"/>
          </p:cNvPicPr>
          <p:nvPr>
            <p:ph sz="half" idx="2"/>
          </p:nvPr>
        </p:nvPicPr>
        <p:blipFill>
          <a:blip r:embed="rId3"/>
          <a:stretch>
            <a:fillRect/>
          </a:stretch>
        </p:blipFill>
        <p:spPr>
          <a:xfrm>
            <a:off x="6781800" y="1905000"/>
            <a:ext cx="2127897" cy="15992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Media Ministries</a:t>
            </a:r>
            <a:endParaRPr lang="en-US" dirty="0"/>
          </a:p>
        </p:txBody>
      </p:sp>
      <p:sp>
        <p:nvSpPr>
          <p:cNvPr id="3" name="Content Placeholder 2"/>
          <p:cNvSpPr>
            <a:spLocks noGrp="1"/>
          </p:cNvSpPr>
          <p:nvPr>
            <p:ph sz="half" idx="1"/>
          </p:nvPr>
        </p:nvSpPr>
        <p:spPr>
          <a:xfrm>
            <a:off x="228600" y="1773936"/>
            <a:ext cx="6248400" cy="5084064"/>
          </a:xfrm>
        </p:spPr>
        <p:txBody>
          <a:bodyPr>
            <a:normAutofit fontScale="77500" lnSpcReduction="20000"/>
          </a:bodyPr>
          <a:lstStyle/>
          <a:p>
            <a:r>
              <a:rPr lang="en-US" dirty="0" smtClean="0"/>
              <a:t>People may stay loyal to a media ministry while changing churches and even while having time away from a traditional church</a:t>
            </a:r>
            <a:br>
              <a:rPr lang="en-US" dirty="0" smtClean="0"/>
            </a:br>
            <a:endParaRPr lang="en-US" dirty="0" smtClean="0"/>
          </a:p>
          <a:p>
            <a:r>
              <a:rPr lang="en-US" dirty="0" smtClean="0"/>
              <a:t>Loyalty to a brand</a:t>
            </a:r>
            <a:br>
              <a:rPr lang="en-US" dirty="0" smtClean="0"/>
            </a:br>
            <a:endParaRPr lang="en-US" dirty="0" smtClean="0"/>
          </a:p>
          <a:p>
            <a:r>
              <a:rPr lang="en-US" dirty="0" smtClean="0"/>
              <a:t>Developing a ‘brand’ that speaks to the urban environment and which retains loyalty</a:t>
            </a:r>
            <a:br>
              <a:rPr lang="en-US" dirty="0" smtClean="0"/>
            </a:br>
            <a:endParaRPr lang="en-US" dirty="0" smtClean="0"/>
          </a:p>
          <a:p>
            <a:r>
              <a:rPr lang="en-US" dirty="0" smtClean="0"/>
              <a:t>Complementary with the function of local churches where they do exist</a:t>
            </a:r>
            <a:br>
              <a:rPr lang="en-US" dirty="0" smtClean="0"/>
            </a:br>
            <a:endParaRPr lang="en-US" dirty="0" smtClean="0"/>
          </a:p>
          <a:p>
            <a:r>
              <a:rPr lang="en-US" dirty="0" smtClean="0"/>
              <a:t>Pre-evangelistic where they do not exist.</a:t>
            </a:r>
            <a:br>
              <a:rPr lang="en-US" dirty="0" smtClean="0"/>
            </a:br>
            <a:endParaRPr lang="en-US" dirty="0" smtClean="0"/>
          </a:p>
          <a:p>
            <a:r>
              <a:rPr lang="en-US" dirty="0" smtClean="0"/>
              <a:t>Some (of the worst) slums are media dark but many have extensive cellphone coverage and some have 90% TV and radio coverage.</a:t>
            </a:r>
            <a:endParaRPr lang="en-US" dirty="0"/>
          </a:p>
        </p:txBody>
      </p:sp>
      <p:pic>
        <p:nvPicPr>
          <p:cNvPr id="7" name="Content Placeholder 6" descr="texting.jpg"/>
          <p:cNvPicPr>
            <a:picLocks noGrp="1" noChangeAspect="1"/>
          </p:cNvPicPr>
          <p:nvPr>
            <p:ph sz="half" idx="2"/>
          </p:nvPr>
        </p:nvPicPr>
        <p:blipFill>
          <a:blip r:embed="rId3"/>
          <a:stretch>
            <a:fillRect/>
          </a:stretch>
        </p:blipFill>
        <p:spPr>
          <a:xfrm>
            <a:off x="6580909" y="1828800"/>
            <a:ext cx="2563091" cy="2819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Growth Of Cities</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228600" y="1600200"/>
            <a:ext cx="7239000" cy="5105400"/>
          </a:xfrm>
        </p:spPr>
        <p:txBody>
          <a:bodyPr>
            <a:normAutofit fontScale="70000" lnSpcReduction="20000"/>
          </a:bodyPr>
          <a:lstStyle/>
          <a:p>
            <a:r>
              <a:rPr lang="en-US" b="1" dirty="0" smtClean="0">
                <a:solidFill>
                  <a:schemeClr val="accent5">
                    <a:lumMod val="75000"/>
                  </a:schemeClr>
                </a:solidFill>
              </a:rPr>
              <a:t>Rome</a:t>
            </a:r>
            <a:r>
              <a:rPr lang="en-US" dirty="0" smtClean="0"/>
              <a:t>  -the first settlement to reach 1 million</a:t>
            </a:r>
            <a:br>
              <a:rPr lang="en-US" dirty="0" smtClean="0"/>
            </a:br>
            <a:endParaRPr lang="en-US" dirty="0" smtClean="0"/>
          </a:p>
          <a:p>
            <a:r>
              <a:rPr lang="en-US" dirty="0" smtClean="0"/>
              <a:t> Only in </a:t>
            </a:r>
            <a:r>
              <a:rPr lang="en-US" b="1" dirty="0" smtClean="0">
                <a:solidFill>
                  <a:schemeClr val="accent5">
                    <a:lumMod val="75000"/>
                  </a:schemeClr>
                </a:solidFill>
              </a:rPr>
              <a:t>1800</a:t>
            </a:r>
            <a:r>
              <a:rPr lang="en-US" dirty="0" smtClean="0"/>
              <a:t> did London become the second city to reach this population size. </a:t>
            </a:r>
            <a:br>
              <a:rPr lang="en-US" dirty="0" smtClean="0"/>
            </a:br>
            <a:endParaRPr lang="en-US" dirty="0" smtClean="0"/>
          </a:p>
          <a:p>
            <a:r>
              <a:rPr lang="en-US" dirty="0" smtClean="0"/>
              <a:t>In </a:t>
            </a:r>
            <a:r>
              <a:rPr lang="en-US" b="1" dirty="0" smtClean="0">
                <a:solidFill>
                  <a:schemeClr val="accent5">
                    <a:lumMod val="75000"/>
                  </a:schemeClr>
                </a:solidFill>
              </a:rPr>
              <a:t>1800</a:t>
            </a:r>
            <a:r>
              <a:rPr lang="en-US" dirty="0" smtClean="0"/>
              <a:t>, only </a:t>
            </a:r>
            <a:r>
              <a:rPr lang="en-US" dirty="0" smtClean="0">
                <a:solidFill>
                  <a:schemeClr val="accent5">
                    <a:lumMod val="75000"/>
                  </a:schemeClr>
                </a:solidFill>
              </a:rPr>
              <a:t>2 per cent </a:t>
            </a:r>
            <a:r>
              <a:rPr lang="en-US" dirty="0" smtClean="0"/>
              <a:t>of the world’s population was </a:t>
            </a:r>
            <a:r>
              <a:rPr lang="en-US" dirty="0" err="1" smtClean="0"/>
              <a:t>urbanised</a:t>
            </a:r>
            <a:r>
              <a:rPr lang="en-US" dirty="0" smtClean="0"/>
              <a:t>. </a:t>
            </a:r>
            <a:br>
              <a:rPr lang="en-US" dirty="0" smtClean="0"/>
            </a:br>
            <a:endParaRPr lang="en-US" dirty="0" smtClean="0"/>
          </a:p>
          <a:p>
            <a:r>
              <a:rPr lang="en-US" dirty="0" smtClean="0"/>
              <a:t>By the year </a:t>
            </a:r>
            <a:r>
              <a:rPr lang="en-US" b="1" dirty="0" smtClean="0">
                <a:solidFill>
                  <a:schemeClr val="accent5">
                    <a:lumMod val="75000"/>
                  </a:schemeClr>
                </a:solidFill>
              </a:rPr>
              <a:t>1900</a:t>
            </a:r>
            <a:r>
              <a:rPr lang="en-US" b="1" dirty="0" smtClean="0"/>
              <a:t> -</a:t>
            </a:r>
            <a:r>
              <a:rPr lang="en-US" dirty="0" smtClean="0"/>
              <a:t> only </a:t>
            </a:r>
            <a:r>
              <a:rPr lang="en-US" dirty="0" smtClean="0">
                <a:solidFill>
                  <a:schemeClr val="accent5">
                    <a:lumMod val="75000"/>
                  </a:schemeClr>
                </a:solidFill>
              </a:rPr>
              <a:t>15 percent </a:t>
            </a:r>
            <a:r>
              <a:rPr lang="en-US" dirty="0" smtClean="0"/>
              <a:t>of the population, about 250 million, lived and worked in urban areas</a:t>
            </a:r>
            <a:br>
              <a:rPr lang="en-US" dirty="0" smtClean="0"/>
            </a:br>
            <a:endParaRPr lang="en-US" dirty="0" smtClean="0"/>
          </a:p>
          <a:p>
            <a:r>
              <a:rPr lang="en-US" dirty="0" smtClean="0"/>
              <a:t>By the year </a:t>
            </a:r>
            <a:r>
              <a:rPr lang="en-US" b="1" dirty="0" smtClean="0">
                <a:solidFill>
                  <a:schemeClr val="accent5">
                    <a:lumMod val="75000"/>
                  </a:schemeClr>
                </a:solidFill>
              </a:rPr>
              <a:t>1950</a:t>
            </a:r>
            <a:r>
              <a:rPr lang="en-US" dirty="0" smtClean="0"/>
              <a:t> - </a:t>
            </a:r>
            <a:r>
              <a:rPr lang="en-US" dirty="0" smtClean="0">
                <a:solidFill>
                  <a:schemeClr val="accent5">
                    <a:lumMod val="75000"/>
                  </a:schemeClr>
                </a:solidFill>
              </a:rPr>
              <a:t>30 per cent</a:t>
            </a:r>
            <a:br>
              <a:rPr lang="en-US" dirty="0" smtClean="0">
                <a:solidFill>
                  <a:schemeClr val="accent5">
                    <a:lumMod val="75000"/>
                  </a:schemeClr>
                </a:solidFill>
              </a:rPr>
            </a:br>
            <a:endParaRPr lang="en-US" dirty="0" smtClean="0">
              <a:solidFill>
                <a:schemeClr val="accent5">
                  <a:lumMod val="75000"/>
                </a:schemeClr>
              </a:solidFill>
            </a:endParaRPr>
          </a:p>
          <a:p>
            <a:r>
              <a:rPr lang="en-US" dirty="0" smtClean="0"/>
              <a:t> By the year </a:t>
            </a:r>
            <a:r>
              <a:rPr lang="en-US" b="1" dirty="0" smtClean="0">
                <a:solidFill>
                  <a:schemeClr val="accent5">
                    <a:lumMod val="75000"/>
                  </a:schemeClr>
                </a:solidFill>
              </a:rPr>
              <a:t>2000</a:t>
            </a:r>
            <a:r>
              <a:rPr lang="en-US" dirty="0" smtClean="0"/>
              <a:t>, 2.8 billion people lived in urban areas equaling approximately </a:t>
            </a:r>
            <a:r>
              <a:rPr lang="en-US" dirty="0" smtClean="0">
                <a:solidFill>
                  <a:schemeClr val="accent5">
                    <a:lumMod val="75000"/>
                  </a:schemeClr>
                </a:solidFill>
              </a:rPr>
              <a:t>49 percent</a:t>
            </a:r>
            <a:r>
              <a:rPr lang="en-US" dirty="0" smtClean="0"/>
              <a:t> of the world's population. </a:t>
            </a:r>
            <a:br>
              <a:rPr lang="en-US" dirty="0" smtClean="0"/>
            </a:br>
            <a:endParaRPr lang="en-US" dirty="0" smtClean="0"/>
          </a:p>
          <a:p>
            <a:r>
              <a:rPr lang="en-US" dirty="0" smtClean="0">
                <a:solidFill>
                  <a:schemeClr val="accent5">
                    <a:lumMod val="75000"/>
                  </a:schemeClr>
                </a:solidFill>
              </a:rPr>
              <a:t>2030</a:t>
            </a:r>
            <a:r>
              <a:rPr lang="en-US" dirty="0" smtClean="0"/>
              <a:t> – estimated </a:t>
            </a:r>
            <a:r>
              <a:rPr lang="en-US" dirty="0" err="1" smtClean="0"/>
              <a:t>urbanisation</a:t>
            </a:r>
            <a:r>
              <a:rPr lang="en-US" dirty="0" smtClean="0"/>
              <a:t> 60% (3.7 billion)</a:t>
            </a:r>
            <a:br>
              <a:rPr lang="en-US" dirty="0" smtClean="0"/>
            </a:br>
            <a:endParaRPr lang="en-US" dirty="0" smtClean="0"/>
          </a:p>
          <a:p>
            <a:r>
              <a:rPr lang="en-US" dirty="0" smtClean="0"/>
              <a:t>Interactive map (from a BBC report) </a:t>
            </a:r>
            <a:r>
              <a:rPr lang="en-US" dirty="0" smtClean="0">
                <a:solidFill>
                  <a:srgbClr val="002060"/>
                </a:solidFill>
                <a:hlinkClick r:id="rId3"/>
              </a:rPr>
              <a:t>http://news.bbc.co.uk/2/hi/in_depth/world/2006/urbanisation</a:t>
            </a:r>
            <a:endParaRPr lang="en-US" dirty="0"/>
          </a:p>
        </p:txBody>
      </p:sp>
      <p:pic>
        <p:nvPicPr>
          <p:cNvPr id="10242" name="Picture 2" descr="C:\Documents and Settings\John\Local Settings\Temporary Internet Files\Content.IE5\2J9JAOS9\MCj03963300000[1].wmf"/>
          <p:cNvPicPr>
            <a:picLocks noChangeAspect="1" noChangeArrowheads="1"/>
          </p:cNvPicPr>
          <p:nvPr/>
        </p:nvPicPr>
        <p:blipFill>
          <a:blip r:embed="rId4"/>
          <a:srcRect/>
          <a:stretch>
            <a:fillRect/>
          </a:stretch>
        </p:blipFill>
        <p:spPr bwMode="auto">
          <a:xfrm>
            <a:off x="7211328" y="1828800"/>
            <a:ext cx="1681880" cy="1752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World’s Megacities 2015</a:t>
            </a:r>
            <a:endParaRPr lang="en-US" dirty="0">
              <a:solidFill>
                <a:schemeClr val="accent1">
                  <a:lumMod val="60000"/>
                  <a:lumOff val="40000"/>
                </a:schemeClr>
              </a:solidFill>
            </a:endParaRPr>
          </a:p>
        </p:txBody>
      </p:sp>
      <p:pic>
        <p:nvPicPr>
          <p:cNvPr id="5123" name="Picture 3"/>
          <p:cNvPicPr>
            <a:picLocks noChangeArrowheads="1"/>
          </p:cNvPicPr>
          <p:nvPr/>
        </p:nvPicPr>
        <p:blipFill>
          <a:blip r:embed="rId3"/>
          <a:srcRect/>
          <a:stretch>
            <a:fillRect/>
          </a:stretch>
        </p:blipFill>
        <p:spPr bwMode="auto">
          <a:xfrm rot="5400000">
            <a:off x="2214039" y="-4238"/>
            <a:ext cx="5176933" cy="808101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Asia’s Explosive Growth!</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228600" y="1600201"/>
            <a:ext cx="6172200" cy="5257800"/>
          </a:xfrm>
        </p:spPr>
        <p:txBody>
          <a:bodyPr>
            <a:normAutofit fontScale="47500" lnSpcReduction="20000"/>
          </a:bodyPr>
          <a:lstStyle/>
          <a:p>
            <a:r>
              <a:rPr lang="en-US" sz="4400" dirty="0" smtClean="0"/>
              <a:t>61 per cent of the global population lives in Asia. Asia has more than half of the  cities that have more than 10 million people </a:t>
            </a:r>
            <a:br>
              <a:rPr lang="en-US" sz="4400" dirty="0" smtClean="0"/>
            </a:br>
            <a:endParaRPr lang="en-US" sz="4400" dirty="0" smtClean="0"/>
          </a:p>
          <a:p>
            <a:r>
              <a:rPr lang="en-US" sz="4400" dirty="0" smtClean="0"/>
              <a:t>Percentage of urban population: 9 per cent in 1920,  48 per cent in 2000 and projected to be 53 per cent by 2030. </a:t>
            </a:r>
            <a:br>
              <a:rPr lang="en-US" sz="4400" dirty="0" smtClean="0"/>
            </a:br>
            <a:endParaRPr lang="en-US" sz="4400" dirty="0" smtClean="0"/>
          </a:p>
          <a:p>
            <a:r>
              <a:rPr lang="en-US" sz="4400" dirty="0" smtClean="0"/>
              <a:t>Many Asian cities double their population every 15 to 20 years. Whereas London took 130 years to grow from 1 to 8 million, Bangkok took 45 years, Dhaka 37 years and Seoul only 25 years.</a:t>
            </a:r>
            <a:br>
              <a:rPr lang="en-US" sz="4400" dirty="0" smtClean="0"/>
            </a:br>
            <a:endParaRPr lang="en-US" sz="4400" dirty="0" smtClean="0"/>
          </a:p>
          <a:p>
            <a:r>
              <a:rPr lang="en-US" sz="4400" dirty="0" smtClean="0"/>
              <a:t> By 2015, Asian developing countries will hold three of the world’s five largest urban agglomerations: Mumbai, Dhaka and Delhi. </a:t>
            </a:r>
            <a:br>
              <a:rPr lang="en-US" sz="4400" dirty="0" smtClean="0"/>
            </a:br>
            <a:endParaRPr lang="en-US" sz="4400" dirty="0" smtClean="0"/>
          </a:p>
          <a:p>
            <a:r>
              <a:rPr lang="en-US" sz="4400" dirty="0" smtClean="0"/>
              <a:t>Dhaka, a mere 417,000 inhabitants in 1950,  is now 12.5 million inhabitants. Within a decade - 22.8 million people. </a:t>
            </a:r>
            <a:endParaRPr lang="en-US" dirty="0"/>
          </a:p>
        </p:txBody>
      </p:sp>
      <p:pic>
        <p:nvPicPr>
          <p:cNvPr id="3074" name="Picture 2"/>
          <p:cNvPicPr>
            <a:picLocks noChangeAspect="1" noChangeArrowheads="1"/>
          </p:cNvPicPr>
          <p:nvPr/>
        </p:nvPicPr>
        <p:blipFill>
          <a:blip r:embed="rId3"/>
          <a:srcRect/>
          <a:stretch>
            <a:fillRect/>
          </a:stretch>
        </p:blipFill>
        <p:spPr bwMode="auto">
          <a:xfrm>
            <a:off x="6324600" y="1676400"/>
            <a:ext cx="2514600" cy="336002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Mega Urban Regions</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775191"/>
            <a:ext cx="8229600" cy="4930409"/>
          </a:xfrm>
        </p:spPr>
        <p:txBody>
          <a:bodyPr>
            <a:normAutofit fontScale="77500" lnSpcReduction="20000"/>
          </a:bodyPr>
          <a:lstStyle/>
          <a:p>
            <a:r>
              <a:rPr lang="en-US" dirty="0" smtClean="0"/>
              <a:t>It is expected that, by 2020, two-thirds of the entire Association of East Asian States (ASEAN) urban population will live in only five Mega-Urban-Regions (MURs)</a:t>
            </a:r>
            <a:br>
              <a:rPr lang="en-US" dirty="0" smtClean="0"/>
            </a:br>
            <a:endParaRPr lang="en-US" dirty="0" smtClean="0"/>
          </a:p>
          <a:p>
            <a:r>
              <a:rPr lang="en-US" b="1" dirty="0" smtClean="0"/>
              <a:t> Bangkok</a:t>
            </a:r>
            <a:r>
              <a:rPr lang="en-US" dirty="0" smtClean="0"/>
              <a:t>-</a:t>
            </a:r>
            <a:r>
              <a:rPr lang="en-US" dirty="0" err="1" smtClean="0"/>
              <a:t>centred</a:t>
            </a:r>
            <a:r>
              <a:rPr lang="en-US" dirty="0" smtClean="0"/>
              <a:t> MUR (30 million)</a:t>
            </a:r>
            <a:br>
              <a:rPr lang="en-US" dirty="0" smtClean="0"/>
            </a:br>
            <a:r>
              <a:rPr lang="en-US" dirty="0" smtClean="0"/>
              <a:t> </a:t>
            </a:r>
            <a:r>
              <a:rPr lang="en-US" b="1" dirty="0" smtClean="0"/>
              <a:t>Kuala Lumpur–</a:t>
            </a:r>
            <a:r>
              <a:rPr lang="en-US" b="1" dirty="0" err="1" smtClean="0"/>
              <a:t>Klang</a:t>
            </a:r>
            <a:r>
              <a:rPr lang="en-US" b="1" dirty="0" smtClean="0"/>
              <a:t> </a:t>
            </a:r>
            <a:r>
              <a:rPr lang="en-US" dirty="0" smtClean="0"/>
              <a:t>MUR (6 million)</a:t>
            </a:r>
            <a:br>
              <a:rPr lang="en-US" dirty="0" smtClean="0"/>
            </a:br>
            <a:r>
              <a:rPr lang="en-US" dirty="0" smtClean="0"/>
              <a:t> </a:t>
            </a:r>
            <a:r>
              <a:rPr lang="en-US" b="1" dirty="0" smtClean="0"/>
              <a:t>Singapore Triangle </a:t>
            </a:r>
            <a:r>
              <a:rPr lang="en-US" dirty="0" smtClean="0"/>
              <a:t>(10 million)</a:t>
            </a:r>
            <a:br>
              <a:rPr lang="en-US" dirty="0" smtClean="0"/>
            </a:br>
            <a:r>
              <a:rPr lang="en-US" dirty="0" smtClean="0"/>
              <a:t> </a:t>
            </a:r>
            <a:r>
              <a:rPr lang="en-US" b="1" dirty="0" smtClean="0"/>
              <a:t>Java MUR </a:t>
            </a:r>
            <a:r>
              <a:rPr lang="en-US" dirty="0" smtClean="0"/>
              <a:t>(100 million)</a:t>
            </a:r>
            <a:br>
              <a:rPr lang="en-US" dirty="0" smtClean="0"/>
            </a:br>
            <a:r>
              <a:rPr lang="en-US" dirty="0" smtClean="0"/>
              <a:t> </a:t>
            </a:r>
            <a:r>
              <a:rPr lang="en-US" b="1" dirty="0" smtClean="0"/>
              <a:t>Manila MUR</a:t>
            </a:r>
            <a:r>
              <a:rPr lang="en-US" dirty="0" smtClean="0"/>
              <a:t> (30 million).</a:t>
            </a:r>
            <a:br>
              <a:rPr lang="en-US" dirty="0" smtClean="0"/>
            </a:br>
            <a:endParaRPr lang="en-US" dirty="0" smtClean="0"/>
          </a:p>
          <a:p>
            <a:r>
              <a:rPr lang="en-US" dirty="0" smtClean="0"/>
              <a:t>East Asia:</a:t>
            </a:r>
            <a:br>
              <a:rPr lang="en-US" dirty="0" smtClean="0"/>
            </a:br>
            <a:r>
              <a:rPr lang="en-US" b="1" dirty="0" smtClean="0"/>
              <a:t>Tokyo–Osaka–Kyoto–Kobe–Nagoya </a:t>
            </a:r>
            <a:r>
              <a:rPr lang="en-US" dirty="0" smtClean="0"/>
              <a:t>MUR (60 million), </a:t>
            </a:r>
            <a:r>
              <a:rPr lang="en-US" b="1" dirty="0" smtClean="0"/>
              <a:t>Hong Kong–</a:t>
            </a:r>
            <a:r>
              <a:rPr lang="en-US" b="1" dirty="0" err="1" smtClean="0"/>
              <a:t>Shenzen</a:t>
            </a:r>
            <a:r>
              <a:rPr lang="en-US" b="1" dirty="0" smtClean="0"/>
              <a:t>–Guangdong </a:t>
            </a:r>
            <a:r>
              <a:rPr lang="en-US" dirty="0" smtClean="0"/>
              <a:t>MUR (120 million) and </a:t>
            </a:r>
            <a:r>
              <a:rPr lang="en-US" b="1" dirty="0" smtClean="0"/>
              <a:t>Greater Shanghai </a:t>
            </a:r>
            <a:r>
              <a:rPr lang="en-US" dirty="0" smtClean="0"/>
              <a:t>MUR (83 million).</a:t>
            </a:r>
            <a:endParaRPr lang="en-US" dirty="0"/>
          </a:p>
        </p:txBody>
      </p:sp>
      <p:pic>
        <p:nvPicPr>
          <p:cNvPr id="4099" name="Picture 3"/>
          <p:cNvPicPr>
            <a:picLocks noChangeAspect="1" noChangeArrowheads="1"/>
          </p:cNvPicPr>
          <p:nvPr/>
        </p:nvPicPr>
        <p:blipFill>
          <a:blip r:embed="rId3"/>
          <a:srcRect/>
          <a:stretch>
            <a:fillRect/>
          </a:stretch>
        </p:blipFill>
        <p:spPr bwMode="auto">
          <a:xfrm>
            <a:off x="6172200" y="2971800"/>
            <a:ext cx="1714500" cy="2286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Growth In Jakarta</a:t>
            </a:r>
            <a:endParaRPr lang="en-US" dirty="0"/>
          </a:p>
        </p:txBody>
      </p:sp>
      <p:sp>
        <p:nvSpPr>
          <p:cNvPr id="6" name="Content Placeholder 5"/>
          <p:cNvSpPr>
            <a:spLocks noGrp="1"/>
          </p:cNvSpPr>
          <p:nvPr>
            <p:ph sz="half" idx="1"/>
          </p:nvPr>
        </p:nvSpPr>
        <p:spPr>
          <a:xfrm>
            <a:off x="457200" y="1773936"/>
            <a:ext cx="5638800" cy="4623816"/>
          </a:xfrm>
        </p:spPr>
        <p:txBody>
          <a:bodyPr>
            <a:normAutofit fontScale="92500" lnSpcReduction="10000"/>
          </a:bodyPr>
          <a:lstStyle/>
          <a:p>
            <a:r>
              <a:rPr lang="en-US" dirty="0" smtClean="0"/>
              <a:t>NASA image – </a:t>
            </a:r>
            <a:r>
              <a:rPr lang="en-US" dirty="0" smtClean="0"/>
              <a:t/>
            </a:r>
            <a:br>
              <a:rPr lang="en-US" dirty="0" smtClean="0"/>
            </a:br>
            <a:r>
              <a:rPr lang="en-US" dirty="0" smtClean="0"/>
              <a:t>light </a:t>
            </a:r>
            <a:r>
              <a:rPr lang="en-US" dirty="0" smtClean="0"/>
              <a:t>green areas = developed areas, red area = vegetation</a:t>
            </a:r>
            <a:br>
              <a:rPr lang="en-US" dirty="0" smtClean="0"/>
            </a:br>
            <a:endParaRPr lang="en-US" dirty="0" smtClean="0"/>
          </a:p>
          <a:p>
            <a:r>
              <a:rPr lang="en-US" dirty="0" smtClean="0"/>
              <a:t>Top image – 1976 </a:t>
            </a:r>
            <a:br>
              <a:rPr lang="en-US" dirty="0" smtClean="0"/>
            </a:br>
            <a:r>
              <a:rPr lang="en-US" dirty="0" smtClean="0"/>
              <a:t>population = 6 million</a:t>
            </a:r>
            <a:br>
              <a:rPr lang="en-US" dirty="0" smtClean="0"/>
            </a:br>
            <a:endParaRPr lang="en-US" dirty="0" smtClean="0"/>
          </a:p>
          <a:p>
            <a:r>
              <a:rPr lang="en-US" dirty="0" smtClean="0"/>
              <a:t>Center – 1989</a:t>
            </a:r>
            <a:br>
              <a:rPr lang="en-US" dirty="0" smtClean="0"/>
            </a:br>
            <a:r>
              <a:rPr lang="en-US" dirty="0" smtClean="0"/>
              <a:t>population = 9 million</a:t>
            </a:r>
            <a:br>
              <a:rPr lang="en-US" dirty="0" smtClean="0"/>
            </a:br>
            <a:endParaRPr lang="en-US" dirty="0" smtClean="0"/>
          </a:p>
          <a:p>
            <a:r>
              <a:rPr lang="en-US" dirty="0" smtClean="0"/>
              <a:t>Bottom – 2004 </a:t>
            </a:r>
            <a:br>
              <a:rPr lang="en-US" dirty="0" smtClean="0"/>
            </a:br>
            <a:r>
              <a:rPr lang="en-US" dirty="0" smtClean="0"/>
              <a:t>population = 13 million</a:t>
            </a:r>
            <a:endParaRPr lang="en-US" dirty="0"/>
          </a:p>
        </p:txBody>
      </p:sp>
      <p:pic>
        <p:nvPicPr>
          <p:cNvPr id="8" name="Picture 2"/>
          <p:cNvPicPr>
            <a:picLocks noGrp="1" noChangeAspect="1" noChangeArrowheads="1"/>
          </p:cNvPicPr>
          <p:nvPr>
            <p:ph idx="1"/>
          </p:nvPr>
        </p:nvPicPr>
        <p:blipFill>
          <a:blip r:embed="rId3"/>
          <a:srcRect/>
          <a:stretch>
            <a:fillRect/>
          </a:stretch>
        </p:blipFill>
        <p:spPr bwMode="auto">
          <a:xfrm>
            <a:off x="6400801" y="1407163"/>
            <a:ext cx="2743199" cy="54508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Urban Growth In China</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775191"/>
            <a:ext cx="5181600" cy="4625609"/>
          </a:xfrm>
        </p:spPr>
        <p:txBody>
          <a:bodyPr>
            <a:normAutofit fontScale="85000" lnSpcReduction="20000"/>
          </a:bodyPr>
          <a:lstStyle/>
          <a:p>
            <a:r>
              <a:rPr lang="en-US" dirty="0" smtClean="0"/>
              <a:t>• One quarter of the world’s 500 largest urban areas are in China</a:t>
            </a:r>
            <a:br>
              <a:rPr lang="en-US" dirty="0" smtClean="0"/>
            </a:br>
            <a:endParaRPr lang="en-US" dirty="0" smtClean="0"/>
          </a:p>
          <a:p>
            <a:r>
              <a:rPr lang="en-US" dirty="0" smtClean="0"/>
              <a:t>• 2050: China’s urban population will increase by 300-700 mil.</a:t>
            </a:r>
            <a:br>
              <a:rPr lang="en-US" dirty="0" smtClean="0"/>
            </a:br>
            <a:endParaRPr lang="en-US" dirty="0" smtClean="0"/>
          </a:p>
          <a:p>
            <a:r>
              <a:rPr lang="en-US" dirty="0" smtClean="0"/>
              <a:t>• 2002 urbanization : 36%</a:t>
            </a:r>
            <a:br>
              <a:rPr lang="en-US" dirty="0" smtClean="0"/>
            </a:br>
            <a:endParaRPr lang="en-US" dirty="0" smtClean="0"/>
          </a:p>
          <a:p>
            <a:r>
              <a:rPr lang="en-US" dirty="0" smtClean="0"/>
              <a:t>• 2050 urbanization rate: 70%</a:t>
            </a:r>
            <a:br>
              <a:rPr lang="en-US" dirty="0" smtClean="0"/>
            </a:br>
            <a:endParaRPr lang="en-US" dirty="0" smtClean="0"/>
          </a:p>
          <a:p>
            <a:r>
              <a:rPr lang="en-US" dirty="0" smtClean="0"/>
              <a:t>• US (2000): 77%</a:t>
            </a:r>
          </a:p>
          <a:p>
            <a:r>
              <a:rPr lang="en-US" dirty="0" smtClean="0"/>
              <a:t>• Japan (2000): 79%</a:t>
            </a:r>
          </a:p>
          <a:p>
            <a:r>
              <a:rPr lang="en-US" dirty="0" smtClean="0"/>
              <a:t>• Germany (2000): 88%</a:t>
            </a:r>
            <a:endParaRPr lang="en-US" dirty="0"/>
          </a:p>
        </p:txBody>
      </p:sp>
      <p:sp>
        <p:nvSpPr>
          <p:cNvPr id="5" name="Rectangle 4"/>
          <p:cNvSpPr/>
          <p:nvPr/>
        </p:nvSpPr>
        <p:spPr>
          <a:xfrm>
            <a:off x="4572000" y="5103674"/>
            <a:ext cx="4572000" cy="1754326"/>
          </a:xfrm>
          <a:prstGeom prst="rect">
            <a:avLst/>
          </a:prstGeom>
        </p:spPr>
        <p:txBody>
          <a:bodyPr>
            <a:spAutoFit/>
          </a:bodyPr>
          <a:lstStyle/>
          <a:p>
            <a:r>
              <a:rPr lang="en-US" dirty="0" smtClean="0"/>
              <a:t>Urban Growth in China: Challenges and Prospects</a:t>
            </a:r>
          </a:p>
          <a:p>
            <a:r>
              <a:rPr lang="en-US" dirty="0" smtClean="0"/>
              <a:t>Karen C. </a:t>
            </a:r>
            <a:r>
              <a:rPr lang="en-US" dirty="0" err="1" smtClean="0"/>
              <a:t>Seto</a:t>
            </a:r>
            <a:r>
              <a:rPr lang="en-US" dirty="0" smtClean="0"/>
              <a:t>, Department of Geological and Environmental Sciences  and</a:t>
            </a:r>
          </a:p>
          <a:p>
            <a:r>
              <a:rPr lang="en-US" dirty="0" smtClean="0"/>
              <a:t>Freeman </a:t>
            </a:r>
            <a:r>
              <a:rPr lang="en-US" dirty="0" err="1" smtClean="0"/>
              <a:t>Spogli</a:t>
            </a:r>
            <a:r>
              <a:rPr lang="en-US" dirty="0" smtClean="0"/>
              <a:t> Institute for International Studies Stanford University</a:t>
            </a:r>
            <a:endParaRPr lang="en-US" dirty="0"/>
          </a:p>
        </p:txBody>
      </p:sp>
      <p:pic>
        <p:nvPicPr>
          <p:cNvPr id="11267" name="Picture 3"/>
          <p:cNvPicPr>
            <a:picLocks noChangeAspect="1" noChangeArrowheads="1"/>
          </p:cNvPicPr>
          <p:nvPr/>
        </p:nvPicPr>
        <p:blipFill>
          <a:blip r:embed="rId3"/>
          <a:srcRect/>
          <a:stretch>
            <a:fillRect/>
          </a:stretch>
        </p:blipFill>
        <p:spPr bwMode="auto">
          <a:xfrm>
            <a:off x="5715000" y="1981200"/>
            <a:ext cx="3092449" cy="231933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60000"/>
                    <a:lumOff val="40000"/>
                  </a:schemeClr>
                </a:solidFill>
              </a:rPr>
              <a:t>Slums</a:t>
            </a:r>
            <a:endParaRPr lang="en-US" b="1" dirty="0">
              <a:solidFill>
                <a:schemeClr val="accent1">
                  <a:lumMod val="60000"/>
                  <a:lumOff val="40000"/>
                </a:schemeClr>
              </a:solidFill>
            </a:endParaRPr>
          </a:p>
        </p:txBody>
      </p:sp>
      <p:sp>
        <p:nvSpPr>
          <p:cNvPr id="3" name="Content Placeholder 2"/>
          <p:cNvSpPr>
            <a:spLocks noGrp="1"/>
          </p:cNvSpPr>
          <p:nvPr>
            <p:ph idx="1"/>
          </p:nvPr>
        </p:nvSpPr>
        <p:spPr>
          <a:xfrm>
            <a:off x="457200" y="1775191"/>
            <a:ext cx="5486400" cy="5082809"/>
          </a:xfrm>
        </p:spPr>
        <p:txBody>
          <a:bodyPr>
            <a:normAutofit fontScale="70000" lnSpcReduction="20000"/>
          </a:bodyPr>
          <a:lstStyle/>
          <a:p>
            <a:endParaRPr lang="en-US" dirty="0" smtClean="0"/>
          </a:p>
          <a:p>
            <a:r>
              <a:rPr lang="en-US" dirty="0" smtClean="0"/>
              <a:t>About half of the world’s 1 billion urban slum dwellers live in Asia and the Pacific. </a:t>
            </a:r>
            <a:br>
              <a:rPr lang="en-US" dirty="0" smtClean="0"/>
            </a:br>
            <a:endParaRPr lang="en-US" dirty="0" smtClean="0"/>
          </a:p>
          <a:p>
            <a:r>
              <a:rPr lang="en-US" dirty="0" smtClean="0"/>
              <a:t>In 2001, 38 per cent of the region’s 3.7 billion people were living in urban areas, with 43 per cent of its 1.2 billion urban residents living in slums.</a:t>
            </a:r>
            <a:br>
              <a:rPr lang="en-US" dirty="0" smtClean="0"/>
            </a:br>
            <a:endParaRPr lang="en-US" dirty="0" smtClean="0"/>
          </a:p>
          <a:p>
            <a:r>
              <a:rPr lang="en-US" dirty="0" smtClean="0"/>
              <a:t> India and China alone accounted for 65 per cent of the overall Asian urban slum population. </a:t>
            </a:r>
            <a:br>
              <a:rPr lang="en-US" dirty="0" smtClean="0"/>
            </a:br>
            <a:endParaRPr lang="en-US" dirty="0" smtClean="0"/>
          </a:p>
          <a:p>
            <a:r>
              <a:rPr lang="en-US" dirty="0" smtClean="0"/>
              <a:t>The region’s group of least developed countries had an urban slum incidence of about 72 per cent, about 30 per cent more than the regional average.</a:t>
            </a:r>
            <a:endParaRPr lang="en-US" sz="1400" dirty="0">
              <a:solidFill>
                <a:srgbClr val="002060"/>
              </a:solidFill>
            </a:endParaRPr>
          </a:p>
        </p:txBody>
      </p:sp>
      <p:pic>
        <p:nvPicPr>
          <p:cNvPr id="1026" name="Picture 2"/>
          <p:cNvPicPr>
            <a:picLocks noChangeAspect="1" noChangeArrowheads="1"/>
          </p:cNvPicPr>
          <p:nvPr/>
        </p:nvPicPr>
        <p:blipFill>
          <a:blip r:embed="rId3"/>
          <a:srcRect/>
          <a:stretch>
            <a:fillRect/>
          </a:stretch>
        </p:blipFill>
        <p:spPr bwMode="auto">
          <a:xfrm>
            <a:off x="5943600" y="2209800"/>
            <a:ext cx="2556711"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1359</TotalTime>
  <Words>690</Words>
  <Application>Microsoft Office PowerPoint</Application>
  <PresentationFormat>On-screen Show (4:3)</PresentationFormat>
  <Paragraphs>148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Module</vt:lpstr>
      <vt:lpstr>The Challenge</vt:lpstr>
      <vt:lpstr>World’s  10 Largest Cities</vt:lpstr>
      <vt:lpstr>Growth Of Cities</vt:lpstr>
      <vt:lpstr>World’s Megacities 2015</vt:lpstr>
      <vt:lpstr>Asia’s Explosive Growth!</vt:lpstr>
      <vt:lpstr>Mega Urban Regions</vt:lpstr>
      <vt:lpstr>Urban Growth In Jakarta</vt:lpstr>
      <vt:lpstr>Urban Growth In China</vt:lpstr>
      <vt:lpstr>Slums</vt:lpstr>
      <vt:lpstr>Focus On Poverty</vt:lpstr>
      <vt:lpstr>Urban Migration</vt:lpstr>
      <vt:lpstr>Changing Roles For Urban Migrants</vt:lpstr>
      <vt:lpstr>A Young Population</vt:lpstr>
      <vt:lpstr>Highly Aspirational</vt:lpstr>
      <vt:lpstr>Problems Of Urban Migration</vt:lpstr>
      <vt:lpstr>Opportunities Of Urban Migration</vt:lpstr>
      <vt:lpstr>Gateway Cities</vt:lpstr>
      <vt:lpstr>Bye, Bye Parish Church</vt:lpstr>
      <vt:lpstr>Sector-Based Ministries</vt:lpstr>
      <vt:lpstr>Lost Sheep</vt:lpstr>
      <vt:lpstr>Evangelizing Asia’s Mega Cities</vt:lpstr>
      <vt:lpstr>Media Ministries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dc:title>
  <dc:creator>John Edmiston</dc:creator>
  <cp:lastModifiedBy>John Edmiston</cp:lastModifiedBy>
  <cp:revision>74</cp:revision>
  <dcterms:created xsi:type="dcterms:W3CDTF">2008-03-18T18:28:02Z</dcterms:created>
  <dcterms:modified xsi:type="dcterms:W3CDTF">2008-03-28T19:48:23Z</dcterms:modified>
</cp:coreProperties>
</file>